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99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72" r:id="rId14"/>
    <p:sldId id="265" r:id="rId15"/>
    <p:sldId id="274" r:id="rId16"/>
    <p:sldId id="279" r:id="rId17"/>
    <p:sldId id="276" r:id="rId18"/>
    <p:sldId id="277" r:id="rId19"/>
    <p:sldId id="275" r:id="rId20"/>
    <p:sldId id="280" r:id="rId21"/>
    <p:sldId id="281" r:id="rId22"/>
    <p:sldId id="282" r:id="rId23"/>
    <p:sldId id="283" r:id="rId24"/>
    <p:sldId id="284" r:id="rId25"/>
    <p:sldId id="285" r:id="rId26"/>
    <p:sldId id="288" r:id="rId27"/>
    <p:sldId id="289" r:id="rId28"/>
    <p:sldId id="294" r:id="rId29"/>
    <p:sldId id="298" r:id="rId30"/>
    <p:sldId id="296" r:id="rId31"/>
    <p:sldId id="290" r:id="rId32"/>
    <p:sldId id="291" r:id="rId33"/>
    <p:sldId id="293" r:id="rId34"/>
    <p:sldId id="292" r:id="rId35"/>
    <p:sldId id="295" r:id="rId36"/>
    <p:sldId id="297" r:id="rId37"/>
    <p:sldId id="300" r:id="rId38"/>
    <p:sldId id="301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91" autoAdjust="0"/>
    <p:restoredTop sz="94660"/>
  </p:normalViewPr>
  <p:slideViewPr>
    <p:cSldViewPr>
      <p:cViewPr varScale="1">
        <p:scale>
          <a:sx n="103" d="100"/>
          <a:sy n="10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D0E38-0CE4-483B-85EB-F4C8CD67C6DF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E4F6C-089E-4583-BEF4-64A85A958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2E81-8991-438F-9743-0434B8D4484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2E81-8991-438F-9743-0434B8D4484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4F6C-089E-4583-BEF4-64A85A9589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ACB57-420A-4859-82F7-4823F739BA42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2A2C-4171-4578-9225-270A7936D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Social Media for </a:t>
            </a:r>
            <a:r>
              <a:rPr lang="en-US" b="1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Nonprofits</a:t>
            </a:r>
            <a:endParaRPr lang="en-US" dirty="0">
              <a:solidFill>
                <a:schemeClr val="tx2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7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B" pitchFamily="34" charset="-128"/>
                <a:ea typeface="Kozuka Gothic Pro B" pitchFamily="34" charset="-128"/>
                <a:cs typeface="+mj-cs"/>
              </a:rPr>
              <a:t>Lakewood Resource &amp; Referral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+mj-cs"/>
              </a:rPr>
              <a:t>212 2</a:t>
            </a:r>
            <a:r>
              <a:rPr lang="en-US" baseline="300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+mj-cs"/>
              </a:rPr>
              <a:t>nd</a:t>
            </a:r>
            <a:r>
              <a:rPr lang="en-US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+mj-cs"/>
              </a:rPr>
              <a:t> Street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B" pitchFamily="34" charset="-128"/>
                <a:ea typeface="Kozuka Gothic Pro B" pitchFamily="34" charset="-128"/>
                <a:cs typeface="+mj-cs"/>
              </a:rPr>
              <a:t>Lakewood, NJ 08701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Kozuka Gothic Pro B" pitchFamily="34" charset="-128"/>
              <a:ea typeface="Kozuka Gothic Pro B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5375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WHAT</a:t>
            </a:r>
            <a:endParaRPr lang="en-US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537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Social media </a:t>
            </a:r>
            <a:r>
              <a:rPr lang="en-US" sz="40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is </a:t>
            </a:r>
            <a:r>
              <a:rPr lang="en-US" sz="40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a </a:t>
            </a:r>
            <a:r>
              <a:rPr lang="en-US" sz="40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set of digital tools </a:t>
            </a:r>
            <a:br>
              <a:rPr lang="en-US" sz="40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that helps you tell stories</a:t>
            </a:r>
            <a:br>
              <a:rPr lang="en-US" sz="40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and </a:t>
            </a:r>
            <a:r>
              <a:rPr lang="en-US" sz="40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connect with </a:t>
            </a:r>
            <a:r>
              <a:rPr lang="en-US" sz="40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others.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53201" cy="46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3806">
            <a:off x="697065" y="1040427"/>
            <a:ext cx="5047088" cy="434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4585">
            <a:off x="244370" y="2681169"/>
            <a:ext cx="5469174" cy="36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0"/>
            <a:ext cx="4419600" cy="319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908" y="3038475"/>
            <a:ext cx="541009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5375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WHY</a:t>
            </a:r>
            <a:endParaRPr lang="en-US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5375"/>
          </a:xfrm>
        </p:spPr>
        <p:txBody>
          <a:bodyPr>
            <a:normAutofit/>
          </a:bodyPr>
          <a:lstStyle/>
          <a:p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The most important question.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5375"/>
          </a:xfrm>
        </p:spPr>
        <p:txBody>
          <a:bodyPr>
            <a:normAutofit/>
          </a:bodyPr>
          <a:lstStyle/>
          <a:p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Just because you </a:t>
            </a:r>
            <a:r>
              <a:rPr lang="en-US" sz="4000" i="1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can</a:t>
            </a:r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, doesn’t mean that you </a:t>
            </a:r>
            <a:r>
              <a:rPr lang="en-US" sz="4000" i="1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should</a:t>
            </a:r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  <a:cs typeface="Courier New" pitchFamily="49" charset="0"/>
              </a:rPr>
              <a:t>.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1242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Your Plan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8956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What </a:t>
            </a:r>
            <a:r>
              <a:rPr lang="en-US" sz="2000" i="1" dirty="0" smtClean="0">
                <a:solidFill>
                  <a:schemeClr val="bg1"/>
                </a:solidFill>
              </a:rPr>
              <a:t>is</a:t>
            </a:r>
            <a:r>
              <a:rPr lang="en-US" sz="2000" dirty="0" smtClean="0">
                <a:solidFill>
                  <a:schemeClr val="bg1"/>
                </a:solidFill>
              </a:rPr>
              <a:t> your plan?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What are your short-term goals?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What are your long-term goals?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How will you define success?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1242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Are You Prepared?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8956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Staff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Technology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Commitment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5375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WHERE</a:t>
            </a:r>
            <a:endParaRPr lang="en-US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810000" cy="1603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pc="1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W</a:t>
            </a:r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here your constituents are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8956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Facebook</a:t>
            </a:r>
            <a:r>
              <a:rPr lang="en-US" sz="2000" dirty="0" smtClean="0">
                <a:solidFill>
                  <a:schemeClr val="bg1"/>
                </a:solidFill>
              </a:rPr>
              <a:t> has 400 million users.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Facebook</a:t>
            </a:r>
            <a:r>
              <a:rPr lang="en-US" sz="2000" dirty="0" smtClean="0">
                <a:solidFill>
                  <a:schemeClr val="bg1"/>
                </a:solidFill>
              </a:rPr>
              <a:t> users spend 55 minutes/day.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YouTube users watches 83 clips/month.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Growth is accelerating.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1825"/>
            <a:ext cx="7772400" cy="3279775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Do not settle.</a:t>
            </a:r>
            <a:endParaRPr lang="en-US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8100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W</a:t>
            </a:r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here you get the best ROI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895600"/>
            <a:ext cx="449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Return On Investment limits you.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What if you want to listen?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What if you want to tell stories?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What if you want to broadcast?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What if you want receive?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What if you want to drive action?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What if you want to optimize SEO?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5375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HOW</a:t>
            </a:r>
            <a:endParaRPr lang="en-US" spc="100" dirty="0">
              <a:solidFill>
                <a:schemeClr val="tx2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8100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This </a:t>
            </a:r>
            <a:r>
              <a:rPr lang="en-US" sz="4000" i="1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is </a:t>
            </a:r>
            <a:br>
              <a:rPr lang="en-US" sz="4000" i="1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your business</a:t>
            </a:r>
            <a:endParaRPr lang="en-US" sz="4000" spc="100" dirty="0">
              <a:solidFill>
                <a:schemeClr val="tx2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556337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Every day, you build relationships.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Make social media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integral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to your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810000" cy="1603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Guide</a:t>
            </a:r>
            <a:b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Empower</a:t>
            </a:r>
            <a:b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Monitor</a:t>
            </a:r>
            <a:endParaRPr lang="en-US" sz="4000" spc="100" dirty="0">
              <a:solidFill>
                <a:schemeClr val="tx2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556337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Create and use social media guidelines.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Empower your staff to participate.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Monitor – gently – their participation.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810000" cy="1603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Create accounts responsibly</a:t>
            </a:r>
            <a:endParaRPr lang="en-US" sz="4000" spc="100" dirty="0">
              <a:solidFill>
                <a:schemeClr val="tx2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556337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Use dedicated signup-accounts.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Plan ahead for succession.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Build in redundancy.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810000" cy="1603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Understand the ecosystems</a:t>
            </a:r>
            <a:endParaRPr lang="en-US" sz="4000" spc="100" dirty="0">
              <a:solidFill>
                <a:schemeClr val="tx2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352800"/>
            <a:ext cx="472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Facebook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great for community &amp; dialogue.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Twitter good for driving traffic.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Email good for making the sale.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YouTube good for confirming passion.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Find </a:t>
            </a:r>
            <a:r>
              <a:rPr lang="en-US" sz="2000" smtClean="0">
                <a:solidFill>
                  <a:schemeClr val="tx2">
                    <a:lumMod val="50000"/>
                  </a:schemeClr>
                </a:solidFill>
              </a:rPr>
              <a:t>your voice.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43600" y="3048000"/>
            <a:ext cx="2743200" cy="228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Your Brand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Your Narrative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Your Events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Your Home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2743200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WEBSITE/BLOG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28600"/>
            <a:ext cx="4343400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Kozuka Gothic Pro B" pitchFamily="34" charset="-128"/>
                <a:ea typeface="Kozuka Gothic Pro B" pitchFamily="34" charset="-128"/>
                <a:cs typeface="+mj-cs"/>
              </a:rPr>
              <a:t>Your Website is Your</a:t>
            </a:r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  <a:cs typeface="+mj-cs"/>
              </a:rPr>
              <a:t> </a:t>
            </a:r>
            <a:r>
              <a:rPr kumimoji="0" lang="en-US" sz="40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Kozuka Gothic Pro B" pitchFamily="34" charset="-128"/>
                <a:ea typeface="Kozuka Gothic Pro B" pitchFamily="34" charset="-128"/>
                <a:cs typeface="+mj-cs"/>
              </a:rPr>
              <a:t>Hub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77403" y="1590541"/>
            <a:ext cx="4848896" cy="4541949"/>
          </a:xfrm>
          <a:custGeom>
            <a:avLst/>
            <a:gdLst>
              <a:gd name="connsiteX0" fmla="*/ 671848 w 4848896"/>
              <a:gd name="connsiteY0" fmla="*/ 229673 h 4541949"/>
              <a:gd name="connsiteX1" fmla="*/ 2938529 w 4848896"/>
              <a:gd name="connsiteY1" fmla="*/ 88005 h 4541949"/>
              <a:gd name="connsiteX2" fmla="*/ 4046112 w 4848896"/>
              <a:gd name="connsiteY2" fmla="*/ 641797 h 4541949"/>
              <a:gd name="connsiteX3" fmla="*/ 4587025 w 4848896"/>
              <a:gd name="connsiteY3" fmla="*/ 1491803 h 4541949"/>
              <a:gd name="connsiteX4" fmla="*/ 4509752 w 4848896"/>
              <a:gd name="connsiteY4" fmla="*/ 3024389 h 4541949"/>
              <a:gd name="connsiteX5" fmla="*/ 2552163 w 4848896"/>
              <a:gd name="connsiteY5" fmla="*/ 4389549 h 4541949"/>
              <a:gd name="connsiteX6" fmla="*/ 620332 w 4848896"/>
              <a:gd name="connsiteY6" fmla="*/ 3938789 h 4541949"/>
              <a:gd name="connsiteX7" fmla="*/ 15025 w 4848896"/>
              <a:gd name="connsiteY7" fmla="*/ 1466045 h 4541949"/>
              <a:gd name="connsiteX8" fmla="*/ 671848 w 4848896"/>
              <a:gd name="connsiteY8" fmla="*/ 229673 h 454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8896" h="4541949">
                <a:moveTo>
                  <a:pt x="671848" y="229673"/>
                </a:moveTo>
                <a:cubicBezTo>
                  <a:pt x="1159099" y="0"/>
                  <a:pt x="2376152" y="19318"/>
                  <a:pt x="2938529" y="88005"/>
                </a:cubicBezTo>
                <a:cubicBezTo>
                  <a:pt x="3500906" y="156692"/>
                  <a:pt x="3771363" y="407831"/>
                  <a:pt x="4046112" y="641797"/>
                </a:cubicBezTo>
                <a:cubicBezTo>
                  <a:pt x="4320861" y="875763"/>
                  <a:pt x="4509752" y="1094705"/>
                  <a:pt x="4587025" y="1491803"/>
                </a:cubicBezTo>
                <a:cubicBezTo>
                  <a:pt x="4664298" y="1888901"/>
                  <a:pt x="4848896" y="2541432"/>
                  <a:pt x="4509752" y="3024389"/>
                </a:cubicBezTo>
                <a:cubicBezTo>
                  <a:pt x="4170608" y="3507346"/>
                  <a:pt x="3200400" y="4237149"/>
                  <a:pt x="2552163" y="4389549"/>
                </a:cubicBezTo>
                <a:cubicBezTo>
                  <a:pt x="1903926" y="4541949"/>
                  <a:pt x="1043188" y="4426040"/>
                  <a:pt x="620332" y="3938789"/>
                </a:cubicBezTo>
                <a:cubicBezTo>
                  <a:pt x="197476" y="3451538"/>
                  <a:pt x="0" y="2084231"/>
                  <a:pt x="15025" y="1466045"/>
                </a:cubicBezTo>
                <a:cubicBezTo>
                  <a:pt x="30050" y="847859"/>
                  <a:pt x="184597" y="459346"/>
                  <a:pt x="671848" y="22967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1865290"/>
            <a:ext cx="1447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Twitter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3352800" y="1560490"/>
            <a:ext cx="1447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Facebook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4495800" y="316069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Media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4191000" y="4684690"/>
            <a:ext cx="1447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Special Event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152400" y="4760890"/>
            <a:ext cx="1600200" cy="954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YouTube</a:t>
            </a:r>
            <a:br>
              <a:rPr lang="en-US" sz="1600" dirty="0" smtClean="0"/>
            </a:br>
            <a:r>
              <a:rPr lang="en-US" sz="1600" dirty="0" err="1" smtClean="0"/>
              <a:t>Flickr</a:t>
            </a:r>
            <a:endParaRPr lang="en-US" sz="1600" dirty="0" smtClean="0"/>
          </a:p>
          <a:p>
            <a:pPr algn="ctr"/>
            <a:r>
              <a:rPr lang="en-US" sz="1200" dirty="0" smtClean="0"/>
              <a:t>(infrastructure)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295400" y="2474890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67400" y="3048000"/>
            <a:ext cx="3352800" cy="213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Produce content.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Find content.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Add value.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Be goal and mission sensitive.</a:t>
            </a:r>
          </a:p>
        </p:txBody>
      </p:sp>
      <p:sp>
        <p:nvSpPr>
          <p:cNvPr id="13" name="Oval 12"/>
          <p:cNvSpPr/>
          <p:nvPr/>
        </p:nvSpPr>
        <p:spPr>
          <a:xfrm>
            <a:off x="1676400" y="5522890"/>
            <a:ext cx="1447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Email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 rot="5400000">
            <a:off x="3245038" y="2307501"/>
            <a:ext cx="351351" cy="2882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</p:cNvCxnSpPr>
          <p:nvPr/>
        </p:nvCxnSpPr>
        <p:spPr>
          <a:xfrm rot="16200000" flipH="1">
            <a:off x="1585212" y="2536101"/>
            <a:ext cx="198951" cy="2882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</p:cNvCxnSpPr>
          <p:nvPr/>
        </p:nvCxnSpPr>
        <p:spPr>
          <a:xfrm rot="10800000" flipV="1">
            <a:off x="4038600" y="3579790"/>
            <a:ext cx="4572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rot="10800000">
            <a:off x="3810000" y="4608490"/>
            <a:ext cx="381000" cy="495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4"/>
          </p:cNvCxnSpPr>
          <p:nvPr/>
        </p:nvCxnSpPr>
        <p:spPr>
          <a:xfrm rot="5400000" flipH="1" flipV="1">
            <a:off x="2438400" y="5294290"/>
            <a:ext cx="3048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143000" y="4532290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762000" y="-76200"/>
            <a:ext cx="4343400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Kozuka Gothic Pro B" pitchFamily="34" charset="-128"/>
                <a:ea typeface="Kozuka Gothic Pro B" pitchFamily="34" charset="-128"/>
                <a:cs typeface="+mj-cs"/>
              </a:rPr>
              <a:t>Now Add Spokes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9624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Content is King</a:t>
            </a:r>
            <a:endParaRPr lang="en-US" sz="4000" spc="100" dirty="0">
              <a:solidFill>
                <a:schemeClr val="tx2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200400"/>
            <a:ext cx="472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The. Critical. Element.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Narratives enable relationships.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Everything you do/read/view is a story.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Use all media – words, pictures, sounds…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Let the web work for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41148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Content Toolkit</a:t>
            </a:r>
            <a:endParaRPr lang="en-US" sz="4000" spc="100" dirty="0">
              <a:solidFill>
                <a:schemeClr val="tx2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2004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Digital point-&amp; shoot camera ($100-200).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High-def portable video camera ($150).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…and BE THERE.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Staff, volunteers, participants.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1825"/>
            <a:ext cx="7772400" cy="3279775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Make a difference.</a:t>
            </a:r>
            <a:endParaRPr lang="en-US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962400" cy="1603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Follower Numbers Aren’t Important</a:t>
            </a:r>
            <a:endParaRPr lang="en-US" sz="4000" spc="100" dirty="0">
              <a:solidFill>
                <a:schemeClr val="tx2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2004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Remember the 80/20 rule.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larger network is generally better.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targeted network is best.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Be mission-driven and culturally-sensitive.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5375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RED CROSS</a:t>
            </a:r>
            <a:endParaRPr lang="en-US" spc="100" dirty="0">
              <a:solidFill>
                <a:schemeClr val="tx2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810000" cy="1603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What we like about the </a:t>
            </a:r>
            <a:b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40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Red Cross</a:t>
            </a:r>
            <a:endParaRPr lang="en-US" sz="4000" spc="100" dirty="0">
              <a:solidFill>
                <a:schemeClr val="tx2">
                  <a:lumMod val="5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2766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Clear information and calls to action.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Good storytelling.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Adding value while confirming passion.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Cross-purposing content sensitively.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5375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WAYS OF BEING</a:t>
            </a:r>
            <a:endParaRPr lang="en-US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8100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Be a Magazine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200400"/>
            <a:ext cx="472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Plan an “editorial calendar.”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Align with development calendar.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Align with programmatic calendar.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Hub = The </a:t>
            </a:r>
            <a:r>
              <a:rPr lang="en-US" sz="2000" dirty="0" err="1" smtClean="0">
                <a:solidFill>
                  <a:schemeClr val="bg1"/>
                </a:solidFill>
              </a:rPr>
              <a:t>Mag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Spokes = Departments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41148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Be a Connector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20040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Write/record your own pieces.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Use </a:t>
            </a:r>
            <a:r>
              <a:rPr lang="en-US" sz="2000" dirty="0" err="1" smtClean="0">
                <a:solidFill>
                  <a:schemeClr val="bg1"/>
                </a:solidFill>
              </a:rPr>
              <a:t>Facebook</a:t>
            </a:r>
            <a:r>
              <a:rPr lang="en-US" sz="2000" dirty="0" smtClean="0">
                <a:solidFill>
                  <a:schemeClr val="bg1"/>
                </a:solidFill>
              </a:rPr>
              <a:t> to generate feedback.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Use Twitter &amp; FB to drive web traffic.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Use email to drive action.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Use YouTube/</a:t>
            </a:r>
            <a:r>
              <a:rPr lang="en-US" sz="2000" dirty="0" err="1" smtClean="0">
                <a:solidFill>
                  <a:schemeClr val="bg1"/>
                </a:solidFill>
              </a:rPr>
              <a:t>Flickr</a:t>
            </a:r>
            <a:r>
              <a:rPr lang="en-US" sz="2000" dirty="0" smtClean="0">
                <a:solidFill>
                  <a:schemeClr val="bg1"/>
                </a:solidFill>
              </a:rPr>
              <a:t> to document the experience.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41148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Be a Community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20040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Use Echo or </a:t>
            </a:r>
            <a:r>
              <a:rPr lang="en-US" sz="2000" dirty="0" err="1" smtClean="0">
                <a:solidFill>
                  <a:schemeClr val="bg1"/>
                </a:solidFill>
              </a:rPr>
              <a:t>Facebook</a:t>
            </a:r>
            <a:r>
              <a:rPr lang="en-US" sz="2000" dirty="0" smtClean="0">
                <a:solidFill>
                  <a:schemeClr val="bg1"/>
                </a:solidFill>
              </a:rPr>
              <a:t> Connect to make your own site interactive.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Make the focus of your efforts the collection and sharing of constituent stories.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Use YouTube/</a:t>
            </a:r>
            <a:r>
              <a:rPr lang="en-US" sz="2000" dirty="0" err="1" smtClean="0">
                <a:solidFill>
                  <a:schemeClr val="bg1"/>
                </a:solidFill>
              </a:rPr>
              <a:t>Flickr</a:t>
            </a:r>
            <a:r>
              <a:rPr lang="en-US" sz="2000" dirty="0" smtClean="0">
                <a:solidFill>
                  <a:schemeClr val="bg1"/>
                </a:solidFill>
              </a:rPr>
              <a:t> as pool feeds.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5375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Be true.</a:t>
            </a:r>
            <a:endParaRPr lang="en-US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41148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Resources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200400"/>
            <a:ext cx="472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Beth </a:t>
            </a:r>
            <a:r>
              <a:rPr lang="en-US" sz="2000" dirty="0" err="1" smtClean="0">
                <a:solidFill>
                  <a:schemeClr val="bg1"/>
                </a:solidFill>
              </a:rPr>
              <a:t>Kanter</a:t>
            </a:r>
            <a:r>
              <a:rPr lang="en-US" sz="2000" dirty="0" smtClean="0">
                <a:solidFill>
                  <a:schemeClr val="bg1"/>
                </a:solidFill>
              </a:rPr>
              <a:t> – beth.typepad.com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John </a:t>
            </a:r>
            <a:r>
              <a:rPr lang="en-US" sz="2000" dirty="0" err="1" smtClean="0">
                <a:solidFill>
                  <a:schemeClr val="bg1"/>
                </a:solidFill>
              </a:rPr>
              <a:t>Jantsch</a:t>
            </a:r>
            <a:r>
              <a:rPr lang="en-US" sz="2000" dirty="0" smtClean="0">
                <a:solidFill>
                  <a:schemeClr val="bg1"/>
                </a:solidFill>
              </a:rPr>
              <a:t> – ducttapemarketing.com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AMEX Open Forum – openforum.com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mashable.com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socialmediaexaminer.com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77200" y="65532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  <a:latin typeface="Kozuka Gothic Pro L" pitchFamily="34" charset="-128"/>
                <a:ea typeface="Kozuka Gothic Pro L" pitchFamily="34" charset="-128"/>
              </a:rPr>
              <a:t>Keven</a:t>
            </a:r>
            <a:r>
              <a:rPr lang="en-US" sz="800" dirty="0" smtClean="0">
                <a:solidFill>
                  <a:schemeClr val="bg1"/>
                </a:solidFill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  <a:latin typeface="Kozuka Gothic Pro L" pitchFamily="34" charset="-128"/>
                <a:ea typeface="Kozuka Gothic Pro L" pitchFamily="34" charset="-128"/>
              </a:rPr>
              <a:t>Elliff</a:t>
            </a:r>
            <a:endParaRPr lang="en-US" sz="800" dirty="0">
              <a:solidFill>
                <a:schemeClr val="bg1"/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0" y="1143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 You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2286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Q&amp;A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1825"/>
            <a:ext cx="7772400" cy="3279775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Respect the 80/20 rule.</a:t>
            </a:r>
            <a:endParaRPr lang="en-US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248400"/>
          </a:xfrm>
        </p:spPr>
        <p:txBody>
          <a:bodyPr>
            <a:normAutofit/>
          </a:bodyPr>
          <a:lstStyle/>
          <a:p>
            <a:r>
              <a:rPr lang="en-US" sz="18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What</a:t>
            </a:r>
            <a:br>
              <a:rPr lang="en-US" sz="18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Social media is a collection of web tools </a:t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that help you connect with others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.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8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Who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600" b="1" i="1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You: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 Driven by your mission.</a:t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</a:br>
            <a:r>
              <a:rPr lang="en-US" sz="1600" b="1" i="1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Your Constituents: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 connected because you’re joining them</a:t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 in their neighborhood, and they like you.</a:t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</a:br>
            <a:r>
              <a:rPr lang="en-US" sz="1600" b="1" i="1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The World: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 looking for your movement, your content</a:t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or the issues that intersect them.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8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When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Consistently, regularly.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8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Where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Wherever your constituents are; </a:t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most likely your Blog, Email, and </a:t>
            </a:r>
            <a:r>
              <a:rPr lang="en-US" sz="1600" spc="1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Facebook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.</a:t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8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Why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600" i="1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Most important question.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8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How</a:t>
            </a: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/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As an integral part of your business process, </a:t>
            </a:r>
            <a:b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</a:br>
            <a:r>
              <a:rPr lang="en-US" sz="1600" spc="1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Kozuka Gothic Pro L" pitchFamily="34" charset="-128"/>
              </a:rPr>
              <a:t>driven by your mission.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365375"/>
          </a:xfrm>
        </p:spPr>
        <p:txBody>
          <a:bodyPr>
            <a:normAutofit/>
          </a:bodyPr>
          <a:lstStyle/>
          <a:p>
            <a:r>
              <a:rPr lang="en-US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WHO</a:t>
            </a:r>
            <a:endParaRPr lang="en-US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1242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You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057400"/>
            <a:ext cx="449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Staff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Relationships are your job.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Security, succession.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Engaged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Link with your goals – who are the appropriate staff members to be involved?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Don’t create a single point of failure.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124200" cy="1603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Your</a:t>
            </a:r>
            <a:b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Constituents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8956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They like you.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You’re joining them in their neighborhood.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You’re strengthening a relationship.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You can’t control what they say.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124200" cy="1603375"/>
          </a:xfrm>
        </p:spPr>
        <p:txBody>
          <a:bodyPr>
            <a:normAutofit/>
          </a:bodyPr>
          <a:lstStyle/>
          <a:p>
            <a:pPr algn="l"/>
            <a:r>
              <a:rPr lang="en-US" sz="4000" spc="1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The World</a:t>
            </a:r>
            <a:endParaRPr lang="en-US" sz="4000" spc="100" dirty="0">
              <a:solidFill>
                <a:schemeClr val="bg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8956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Google. Bing.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Looking for your movement.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Looking for your content.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Looking for issues that intersect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657</Words>
  <Application>Microsoft Office PowerPoint</Application>
  <PresentationFormat>On-screen Show (4:3)</PresentationFormat>
  <Paragraphs>178</Paragraphs>
  <Slides>39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Social Media for Nonprofits</vt:lpstr>
      <vt:lpstr>Do not settle.</vt:lpstr>
      <vt:lpstr>Make a difference.</vt:lpstr>
      <vt:lpstr>Respect the 80/20 rule.</vt:lpstr>
      <vt:lpstr>What Social media is a collection of web tools  that help you connect with others.  Who You: Driven by your mission. Your Constituents: connected because you’re joining them  in their neighborhood, and they like you. The World: looking for your movement, your content or the issues that intersect them.  When Consistently, regularly.  Where Wherever your constituents are;  most likely your Blog, Email, and Facebook.  Why Most important question.  How As an integral part of your business process,  driven by your mission.</vt:lpstr>
      <vt:lpstr>WHO</vt:lpstr>
      <vt:lpstr>You</vt:lpstr>
      <vt:lpstr>Your Constituents</vt:lpstr>
      <vt:lpstr>The World</vt:lpstr>
      <vt:lpstr>WHAT</vt:lpstr>
      <vt:lpstr>Social media  is a set of digital tools  that helps you tell stories and connect with others.</vt:lpstr>
      <vt:lpstr>Slide 12</vt:lpstr>
      <vt:lpstr>WHY</vt:lpstr>
      <vt:lpstr>The most important question.</vt:lpstr>
      <vt:lpstr>Just because you can, doesn’t mean that you should.</vt:lpstr>
      <vt:lpstr>Your Plan</vt:lpstr>
      <vt:lpstr>Are You Prepared?</vt:lpstr>
      <vt:lpstr>WHERE</vt:lpstr>
      <vt:lpstr>Where your constituents are</vt:lpstr>
      <vt:lpstr>Where you get the best ROI</vt:lpstr>
      <vt:lpstr>HOW</vt:lpstr>
      <vt:lpstr>This is  your business</vt:lpstr>
      <vt:lpstr>Guide Empower Monitor</vt:lpstr>
      <vt:lpstr>Create accounts responsibly</vt:lpstr>
      <vt:lpstr>Understand the ecosystems</vt:lpstr>
      <vt:lpstr>Slide 26</vt:lpstr>
      <vt:lpstr>Slide 27</vt:lpstr>
      <vt:lpstr>Content is King</vt:lpstr>
      <vt:lpstr>Content Toolkit</vt:lpstr>
      <vt:lpstr>Follower Numbers Aren’t Important</vt:lpstr>
      <vt:lpstr>RED CROSS</vt:lpstr>
      <vt:lpstr>What we like about the  Red Cross</vt:lpstr>
      <vt:lpstr>WAYS OF BEING</vt:lpstr>
      <vt:lpstr>Be a Magazine</vt:lpstr>
      <vt:lpstr>Be a Connector</vt:lpstr>
      <vt:lpstr>Be a Community</vt:lpstr>
      <vt:lpstr>Be true.</vt:lpstr>
      <vt:lpstr>Resources</vt:lpstr>
      <vt:lpstr>Slide 39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for Nonprofits</dc:title>
  <dc:creator>Keven Elliff</dc:creator>
  <cp:lastModifiedBy>User</cp:lastModifiedBy>
  <cp:revision>58</cp:revision>
  <dcterms:created xsi:type="dcterms:W3CDTF">2010-04-19T22:13:15Z</dcterms:created>
  <dcterms:modified xsi:type="dcterms:W3CDTF">2011-03-25T12:39:23Z</dcterms:modified>
</cp:coreProperties>
</file>